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  <p:sldMasterId id="2147483674" r:id="rId2"/>
  </p:sldMasterIdLst>
  <p:notesMasterIdLst>
    <p:notesMasterId r:id="rId20"/>
  </p:notesMasterIdLst>
  <p:handoutMasterIdLst>
    <p:handoutMasterId r:id="rId21"/>
  </p:handoutMasterIdLst>
  <p:sldIdLst>
    <p:sldId id="326" r:id="rId3"/>
    <p:sldId id="324" r:id="rId4"/>
    <p:sldId id="386" r:id="rId5"/>
    <p:sldId id="371" r:id="rId6"/>
    <p:sldId id="369" r:id="rId7"/>
    <p:sldId id="370" r:id="rId8"/>
    <p:sldId id="325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78" r:id="rId17"/>
    <p:sldId id="375" r:id="rId18"/>
    <p:sldId id="33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ukat.ali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84545" autoAdjust="0"/>
  </p:normalViewPr>
  <p:slideViewPr>
    <p:cSldViewPr>
      <p:cViewPr>
        <p:scale>
          <a:sx n="60" d="100"/>
          <a:sy n="60" d="100"/>
        </p:scale>
        <p:origin x="160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2544" y="-6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667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Strategic Planning of a Business School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33400" y="8685213"/>
            <a:ext cx="38100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Professor </a:t>
            </a:r>
            <a:r>
              <a:rPr lang="en-US" dirty="0" err="1"/>
              <a:t>Dr</a:t>
            </a:r>
            <a:r>
              <a:rPr lang="en-US" dirty="0"/>
              <a:t> Syed </a:t>
            </a:r>
            <a:r>
              <a:rPr lang="en-US" dirty="0" err="1"/>
              <a:t>Zahoor</a:t>
            </a:r>
            <a:r>
              <a:rPr lang="en-US" dirty="0"/>
              <a:t> Hassan and </a:t>
            </a:r>
            <a:r>
              <a:rPr lang="en-US" dirty="0" err="1"/>
              <a:t>Dr</a:t>
            </a:r>
            <a:r>
              <a:rPr lang="en-US" dirty="0"/>
              <a:t> Shaukat Ali </a:t>
            </a:r>
            <a:r>
              <a:rPr lang="en-US" dirty="0" smtClean="0"/>
              <a:t>Brah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95800" y="8685213"/>
            <a:ext cx="19050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D9515-5359-40B0-AF04-667AFA5E50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69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6DEE7-CD0B-42E7-883E-3D531CFC2481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4F5E7-3CDB-426F-8FD7-7D235EA407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7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4F5E7-3CDB-426F-8FD7-7D235EA4073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9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4F5E7-3CDB-426F-8FD7-7D235EA4073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69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4F5E7-3CDB-426F-8FD7-7D235EA4073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91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4F5E7-3CDB-426F-8FD7-7D235EA4073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54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71494D5-17B0-47F4-9E05-E4CC42C28E3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574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en-US" dirty="0" err="1" smtClean="0"/>
              <a:t>Dr</a:t>
            </a:r>
            <a:r>
              <a:rPr lang="en-US" dirty="0" smtClean="0"/>
              <a:t> Syed </a:t>
            </a:r>
            <a:r>
              <a:rPr lang="en-US" dirty="0" err="1" smtClean="0"/>
              <a:t>Zahoor</a:t>
            </a:r>
            <a:r>
              <a:rPr lang="en-US" dirty="0" smtClean="0"/>
              <a:t> Hassan and </a:t>
            </a:r>
            <a:r>
              <a:rPr lang="en-US" dirty="0" err="1" smtClean="0"/>
              <a:t>Dr</a:t>
            </a:r>
            <a:r>
              <a:rPr lang="en-US" smtClean="0"/>
              <a:t> Shaukat Ali Brah</a:t>
            </a:r>
            <a:endParaRPr lang="en-US" dirty="0"/>
          </a:p>
        </p:txBody>
      </p:sp>
      <p:sp>
        <p:nvSpPr>
          <p:cNvPr id="10" name="Footer Placeholder 13"/>
          <p:cNvSpPr txBox="1">
            <a:spLocks/>
          </p:cNvSpPr>
          <p:nvPr userDrawn="1"/>
        </p:nvSpPr>
        <p:spPr>
          <a:xfrm>
            <a:off x="3581400" y="76200"/>
            <a:ext cx="5421083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Strategic Planning of a Business School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3432175"/>
            <a:ext cx="7123113" cy="2435225"/>
          </a:xfrm>
        </p:spPr>
        <p:txBody>
          <a:bodyPr>
            <a:normAutofit fontScale="62500" lnSpcReduction="20000"/>
          </a:bodyPr>
          <a:lstStyle/>
          <a:p>
            <a:r>
              <a:rPr lang="en-US" sz="4500" b="1" dirty="0" smtClean="0"/>
              <a:t>Syed Zahoor Hassan, PhD</a:t>
            </a:r>
            <a:br>
              <a:rPr lang="en-US" sz="4500" b="1" dirty="0" smtClean="0"/>
            </a:br>
            <a:r>
              <a:rPr lang="en-US" sz="3800" dirty="0" smtClean="0"/>
              <a:t>Professor, SDSB, LUMS</a:t>
            </a:r>
            <a:br>
              <a:rPr lang="en-US" sz="3800" dirty="0" smtClean="0"/>
            </a:br>
            <a:r>
              <a:rPr lang="en-US" sz="3800" dirty="0" smtClean="0"/>
              <a:t>Former Vice Chancellor LUMS</a:t>
            </a:r>
          </a:p>
          <a:p>
            <a:endParaRPr lang="en-US" sz="3800" dirty="0" smtClean="0"/>
          </a:p>
          <a:p>
            <a:r>
              <a:rPr lang="en-US" sz="4500" b="1" dirty="0" smtClean="0"/>
              <a:t>Shaukat Ali Brah, PhD</a:t>
            </a:r>
            <a:br>
              <a:rPr lang="en-US" sz="4500" b="1" dirty="0" smtClean="0"/>
            </a:br>
            <a:r>
              <a:rPr lang="en-US" sz="3800" dirty="0" smtClean="0"/>
              <a:t>Founding (and Former) Rector KSBL</a:t>
            </a:r>
            <a:br>
              <a:rPr lang="en-US" sz="3800" dirty="0" smtClean="0"/>
            </a:br>
            <a:r>
              <a:rPr lang="en-US" sz="3800" dirty="0" smtClean="0"/>
              <a:t>Former Professor &amp; Dean KSBL, AGU and LUMS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NBEAC Accreditation of </a:t>
            </a:r>
            <a:r>
              <a:rPr lang="en-US" dirty="0" smtClean="0"/>
              <a:t>a Business School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2400" dirty="0" smtClean="0"/>
              <a:t>April 28-29,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700613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 smtClean="0"/>
              <a:t>Strategic Management: Financial Support</a:t>
            </a:r>
            <a:r>
              <a:rPr lang="en-GB" altLang="en-US" sz="3600" dirty="0" smtClean="0"/>
              <a:t> </a:t>
            </a:r>
            <a:endParaRPr lang="en-GB" altLang="en-US" sz="3600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2400" y="6550223"/>
            <a:ext cx="815327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en-US" alt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Not required at the business school level for a public sector institution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619563"/>
              </p:ext>
            </p:extLst>
          </p:nvPr>
        </p:nvGraphicFramePr>
        <p:xfrm>
          <a:off x="0" y="1483748"/>
          <a:ext cx="9144001" cy="5084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505"/>
                <a:gridCol w="2308634"/>
                <a:gridCol w="2308634"/>
                <a:gridCol w="1901228"/>
              </a:tblGrid>
              <a:tr h="2383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W=4 (Exceeds the standards)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latin typeface="+mj-lt"/>
                        </a:rPr>
                        <a:t>X =3 (Meets the standard)</a:t>
                      </a: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Y=2 (Minor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Z=0 (Major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846320">
                <a:tc>
                  <a:txBody>
                    <a:bodyPr/>
                    <a:lstStyle/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generous support generated from the sponsors, agencies, endowment funds, consulting, projects, or executive education.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has extensive financial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resources</a:t>
                      </a:r>
                      <a:r>
                        <a:rPr lang="en-US" sz="1400" b="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generated through an established endowment fund, and policies and infrastructure to raise fund.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sources of funding for the school are diverse and stable to ensure the school is not excessively dependent on a single sources to meet the vision, mission and level of operation requirements in a sustained manner. 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tuition fees constitute less than seventy (70) percent of total budgetary needs of the business school.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sufficient support created from the sponsors, agencies, endowment funds, consulting, projects, or executive education.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has significant financial 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resources 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generated through an established endowment fund, and policies and infrastructure to raise fund.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sources of funding for the school are fairly diverse and stable to meet the vision, mission and level of operation requirements in a sustained manner. 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tuition fees constitute less than eighty (80) percent of total budgetary needs of the business school.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some support produced from the sponsors, agencies, endowment funds, consulting, projects, or executive education.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has some financial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resources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generated through an established endowment fund, and policies and infrastructure to raise fund.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sources of funding for the school are somewhat diverse and steady to meet the vision, mission and level of operation requirements in a sustained manner.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tuition fees constitute less than ninety (90) percent of total budgetary needs of the business school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limited support from the sponsors, agencies, endowment funds, consulting, projects, or executive education.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has a limited or no endowment fund, policies or infrastructure to raise funds.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sources of funding for the business school are limited and unstable. 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07438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 smtClean="0"/>
              <a:t>Strategic Management: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External </a:t>
            </a:r>
            <a:r>
              <a:rPr lang="en-US" altLang="en-US" sz="3600" dirty="0" smtClean="0"/>
              <a:t>Participation in Academic Bodies</a:t>
            </a:r>
            <a:r>
              <a:rPr lang="en-US" altLang="en-US" sz="2800" baseline="30000" dirty="0" smtClean="0"/>
              <a:t>4</a:t>
            </a:r>
            <a:r>
              <a:rPr lang="en-GB" altLang="en-US" sz="3600" dirty="0" smtClean="0"/>
              <a:t> </a:t>
            </a:r>
            <a:endParaRPr lang="en-GB" alt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349037"/>
              </p:ext>
            </p:extLst>
          </p:nvPr>
        </p:nvGraphicFramePr>
        <p:xfrm>
          <a:off x="0" y="1856290"/>
          <a:ext cx="9143999" cy="3641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1104"/>
                <a:gridCol w="2411104"/>
                <a:gridCol w="2320119"/>
                <a:gridCol w="2001672"/>
              </a:tblGrid>
              <a:tr h="1682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W=4 (Exceeds the standards)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latin typeface="+mj-lt"/>
                        </a:rPr>
                        <a:t>X =3 (Meets the standard)</a:t>
                      </a: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Y=2 (Minor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Z=0 (Major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413194"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membership of statutory and academic bodies cover all stakeholders and at a level exceeding the stature of the business school. 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has a very active and effective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presence</a:t>
                      </a:r>
                      <a:r>
                        <a:rPr lang="en-US" sz="1400" b="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national and international members in statutory and academic bodies.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a strong evidence of effective implementation and follow-up of decisions and recommendations of these bodies in practice.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membership of statutory and academic bodies cover all stakeholders at a level commensurate with the stature of the business school.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has an active and effective presence of national members in statutory and academic bodies.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a clear evidence of effective implementation and follow-up of decisions and recommendations of these bodies in practice.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membership of statutory and academic bodies cover most stakeholders at a level below the stature of the business school. 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The school has an active presence of national members in statutory and academic bodies.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some evidence of effective implementation and follow-up of decisions and recommendations of these bodies in practice.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membership of statutory and academic bodies is ineffective or unrepresentative. 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no active or effective presence of national members in statutory and academic bodies.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a very little hint of implementation of decisions and recommendations of these bodies in practice.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6200" y="6227058"/>
            <a:ext cx="85322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4625" lvl="0" indent="-174625"/>
            <a:r>
              <a:rPr kumimoji="0" lang="en-US" alt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14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+mn-lt"/>
              </a:rPr>
              <a:t>Includes </a:t>
            </a:r>
            <a:r>
              <a:rPr lang="en-US" sz="1400" dirty="0">
                <a:latin typeface="+mn-lt"/>
              </a:rPr>
              <a:t>representatives from other academic and non-academic institutions from within the city, </a:t>
            </a:r>
            <a:r>
              <a:rPr lang="en-US" sz="1400" dirty="0" smtClean="0">
                <a:latin typeface="+mn-lt"/>
              </a:rPr>
              <a:t>country </a:t>
            </a:r>
            <a:r>
              <a:rPr lang="en-US" sz="1400" dirty="0">
                <a:latin typeface="+mn-lt"/>
              </a:rPr>
              <a:t>or </a:t>
            </a:r>
            <a:r>
              <a:rPr lang="en-US" sz="1400" dirty="0" smtClean="0">
                <a:latin typeface="+mn-lt"/>
              </a:rPr>
              <a:t>globally</a:t>
            </a:r>
            <a:endParaRPr kumimoji="0" lang="en-US" altLang="en-US" sz="1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174625" marR="0" lvl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5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	Includes video link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853952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 smtClean="0"/>
              <a:t>Strategic Management: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Internal </a:t>
            </a:r>
            <a:r>
              <a:rPr lang="en-US" altLang="en-US" sz="3600" dirty="0" smtClean="0"/>
              <a:t>Governance</a:t>
            </a:r>
            <a:endParaRPr lang="en-GB" alt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61450"/>
              </p:ext>
            </p:extLst>
          </p:nvPr>
        </p:nvGraphicFramePr>
        <p:xfrm>
          <a:off x="0" y="1902815"/>
          <a:ext cx="9143999" cy="4585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1104"/>
                <a:gridCol w="2411104"/>
                <a:gridCol w="2320119"/>
                <a:gridCol w="2001672"/>
              </a:tblGrid>
              <a:tr h="2147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W=4 (Exceeds the standards)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latin typeface="+mj-lt"/>
                        </a:rPr>
                        <a:t>X =3 (Meets the standard)</a:t>
                      </a: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Y=2 (Minor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Z=0 (Major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357269"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a strong legal, fair, unbiased, transparent, effective and efficient functional and departmental hierarchical systems and control mechanism for academic and non-academic departments.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regularly generate and disseminate reports of internal and external governance to all relevant stakeholders and takes effective and efficient actions.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uses independent and transparent audit system for financial governance, and effectively communicate the findings to all stake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holders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a good legal, fair, unbiased, transparent, effective and efficient functional and departmental hierarchical systems and control mechanism for academic and non-academic departments.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periodically generate and disseminate reports of internal and external governance to all relevant stakeholders and takes effective actions.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uses independent and transparent audit system for financial governance, and communicate the findings to all stake holders.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a legal, fair and unbiased functional and departmental hierarchical systems and control mechanism for academic and non-academic departments.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normally generate and disseminate reports of internal and external governance to all relevant stakeholders and takes effective and efficient actions.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uses independent audit system for financial governance.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does not have a legal, fair or unbiased functional and departmental hierarchical systems and control mechanism for academic and non-academic departments.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seldom generate and disseminate reports of governance to any stakeholders or take effective actions.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does not use independent audit system for financial governance.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8880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 smtClean="0"/>
              <a:t>Strategic Management: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Sense </a:t>
            </a:r>
            <a:r>
              <a:rPr lang="en-US" altLang="en-US" sz="3600" dirty="0" smtClean="0"/>
              <a:t>of Vision and Mission</a:t>
            </a:r>
            <a:endParaRPr lang="en-GB" alt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508407"/>
              </p:ext>
            </p:extLst>
          </p:nvPr>
        </p:nvGraphicFramePr>
        <p:xfrm>
          <a:off x="0" y="1902815"/>
          <a:ext cx="9143999" cy="4585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400"/>
                <a:gridCol w="2383808"/>
                <a:gridCol w="2320119"/>
                <a:gridCol w="2001672"/>
              </a:tblGrid>
              <a:tr h="2147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W=4 (Exceeds the standards)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latin typeface="+mj-lt"/>
                        </a:rPr>
                        <a:t>X =3 (Meets the standard)</a:t>
                      </a: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Y=2 (Minor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Z=0 (Major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357269"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faculty, staff, students and other key stakeholders broadly know and share the distinctive, realistic, vision and mission of the business school.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formal mission, goals, objective and strategy are completely aligned with the vision of the school.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has a dedicated and committed leadership team and enough resources to achieve the vision and mission.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a strong evidence of tangible steps and measurable outcomes of leading the school towards achieving the vision and mission in last 3 year.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faculty, staff, students and other stakeholders know and share the distinctive, realistic, vision and mission of the business school.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formal mission, goals, objective and strategy are generally aligned with the vision of the school.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has a committed leadership team and sufficient resources to achieve the vision and mission.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a clear evidence of tangible steps and outcomes of moving the school closer to achieving the vision and mission in last 3 year.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faculty, staff, students and other stakeholders generally share the realistic vision and mission of the business school.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formal mission, goals, objective and strategy are mostly aligned with the vision of the school.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a leadership team and some resources to partially attain the vision and mission.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some evidence of steps and outcomes of progressing the school on the road to achieving the vision and mission in last 3 year.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stakeholders barely know or share the vision and mission of the business school.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formal mission, goals, objective and strategy are scarcely aligned with the vision of the school.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has a weak leadership team or insufficient resources to achieve the vision or mission.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no evidence of realizing the vision or mission of the school in recent times.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30557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 smtClean="0"/>
              <a:t>Strategic Management: 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sz="3600" dirty="0" smtClean="0"/>
              <a:t>Credibility </a:t>
            </a:r>
            <a:r>
              <a:rPr lang="en-US" sz="3600" dirty="0"/>
              <a:t>of Strategic </a:t>
            </a:r>
            <a:r>
              <a:rPr lang="en-US" sz="3600" dirty="0" smtClean="0"/>
              <a:t>Planning </a:t>
            </a:r>
            <a:r>
              <a:rPr lang="en-US" sz="3600" dirty="0"/>
              <a:t>and </a:t>
            </a:r>
            <a:r>
              <a:rPr lang="en-US" sz="3600" dirty="0" smtClean="0"/>
              <a:t>Positioning</a:t>
            </a:r>
            <a:endParaRPr lang="en-GB" altLang="en-US" sz="3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12775" y="1611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67188"/>
              </p:ext>
            </p:extLst>
          </p:nvPr>
        </p:nvGraphicFramePr>
        <p:xfrm>
          <a:off x="0" y="1801563"/>
          <a:ext cx="9143999" cy="4077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2307608"/>
                <a:gridCol w="2320119"/>
                <a:gridCol w="2001672"/>
              </a:tblGrid>
              <a:tr h="1896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W=4 (Exceeds the standards)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latin typeface="+mj-lt"/>
                        </a:rPr>
                        <a:t>X =3 (Meets the standard)</a:t>
                      </a: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Y=2 (Minor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Z=0 (Major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848921"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research and prepare a viable strategic plan once every five years and shares the same with relevant stake holders after seeking a formal approval.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a strong evidence of active involvement and broad ownership of key stakeholders in development and execution of the strategic plan.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monitor and update the strategic plan on a bi-annual basis in light of feedback and new adjustments. 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prepare a practical strategic plan once every five years and shares the same with relevant stake holders after seeking a formal approval.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a clear evidence of active involvement and wide ownership of stakeholders in development and execution of the strategic plan.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monitor and update the strategic plan on a bi-annual basis in light of feedback and new changes.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prepare a workable strategic plan once every five years and shares the same with some stake holders after seeking a formal approval.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some evidence of involvement and open ownership of stakeholders in development and execution of the strategic plan.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occasionally monitor and update the strategic plan in light of feedback and new revisions.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 either prepare a strategic plan irregularly or rarely shares the same with relevant stake holders.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There is a very little evidence of involvement of key stakeholders in development or execution of the strategic plan.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2880" marR="0" lvl="0" indent="-1828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school hardly monitors or update the strategic plan. 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6808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Spirit of Accreditation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altLang="en-US" sz="3600" dirty="0" smtClean="0"/>
              <a:t>Consider perspectives of all stakeholders</a:t>
            </a:r>
          </a:p>
          <a:p>
            <a:pPr lvl="1"/>
            <a:r>
              <a:rPr lang="en-US" altLang="en-US" sz="3200" dirty="0" smtClean="0"/>
              <a:t>Faculty, students, staff, alumni, employers and society</a:t>
            </a:r>
          </a:p>
          <a:p>
            <a:r>
              <a:rPr lang="en-US" altLang="en-US" sz="3600" dirty="0" smtClean="0"/>
              <a:t>Focus on the processes and outcomes </a:t>
            </a:r>
          </a:p>
          <a:p>
            <a:r>
              <a:rPr lang="en-US" altLang="en-US" sz="3600" dirty="0" smtClean="0"/>
              <a:t>Assessments based on the standards linked to the best practices and established benchmarks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348538" y="5740400"/>
            <a:ext cx="1643062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GB" altLang="en-US" sz="1000" dirty="0">
                <a:solidFill>
                  <a:srgbClr val="CECECE"/>
                </a:solidFill>
              </a:rPr>
              <a:t>© 1984-1994 T/Maker Co.</a:t>
            </a:r>
          </a:p>
        </p:txBody>
      </p:sp>
    </p:spTree>
    <p:extLst>
      <p:ext uri="{BB962C8B-B14F-4D97-AF65-F5344CB8AC3E}">
        <p14:creationId xmlns:p14="http://schemas.microsoft.com/office/powerpoint/2010/main" val="414037943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r>
              <a:rPr lang="en-US" dirty="0" smtClean="0"/>
              <a:t>Summary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648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fontScale="92500" lnSpcReduction="10000"/>
          </a:bodyPr>
          <a:lstStyle/>
          <a:p>
            <a:r>
              <a:rPr lang="en-US" altLang="en-US" sz="4300" dirty="0" smtClean="0"/>
              <a:t>Accreditation </a:t>
            </a:r>
            <a:r>
              <a:rPr lang="en-US" altLang="en-US" sz="4300" dirty="0"/>
              <a:t>review is about:</a:t>
            </a:r>
          </a:p>
          <a:p>
            <a:pPr lvl="1"/>
            <a:r>
              <a:rPr lang="en-US" altLang="en-US" sz="3900" dirty="0"/>
              <a:t>Purpose, people, processes and progress (continuous improvement)</a:t>
            </a:r>
          </a:p>
          <a:p>
            <a:r>
              <a:rPr lang="en-US" altLang="en-US" sz="4300" dirty="0"/>
              <a:t>And not about:</a:t>
            </a:r>
          </a:p>
          <a:p>
            <a:pPr lvl="1"/>
            <a:r>
              <a:rPr lang="en-US" altLang="en-US" sz="3900" dirty="0"/>
              <a:t>Pass, recognition, badge of honor or fail</a:t>
            </a:r>
          </a:p>
          <a:p>
            <a:pPr marL="0" indent="0">
              <a:buNone/>
            </a:pPr>
            <a:endParaRPr lang="en-US" altLang="en-US" sz="3500" dirty="0"/>
          </a:p>
          <a:p>
            <a:pPr marL="1379538" indent="0">
              <a:buNone/>
            </a:pPr>
            <a:r>
              <a:rPr lang="en-US" altLang="en-US" sz="4000" dirty="0"/>
              <a:t>Journey is more important than the </a:t>
            </a:r>
            <a:r>
              <a:rPr lang="en-US" altLang="en-US" sz="4000" dirty="0" smtClean="0"/>
              <a:t>destination</a:t>
            </a:r>
            <a:endParaRPr lang="en-US" dirty="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348538" y="5740400"/>
            <a:ext cx="1643062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GB" altLang="en-US" sz="1000" dirty="0">
                <a:solidFill>
                  <a:srgbClr val="CECECE"/>
                </a:solidFill>
              </a:rPr>
              <a:t>© 1984-1994 T/Maker Co.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066800" y="5181600"/>
            <a:ext cx="685800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1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5181600"/>
            <a:ext cx="6589713" cy="121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lnSpcReduction="10000"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4000" dirty="0" smtClean="0"/>
              <a:t>Thank </a:t>
            </a:r>
            <a:r>
              <a:rPr lang="en-US" sz="4000" dirty="0"/>
              <a:t>you for your support</a:t>
            </a:r>
          </a:p>
          <a:p>
            <a:pPr algn="ctr"/>
            <a:r>
              <a:rPr lang="en-US" sz="3200" dirty="0"/>
              <a:t>Together, we can make a </a:t>
            </a:r>
            <a:r>
              <a:rPr lang="en-US" sz="3200" dirty="0" smtClean="0"/>
              <a:t>difference</a:t>
            </a:r>
            <a:endParaRPr lang="en-US" sz="3200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Concluding Thought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71600" y="3059430"/>
            <a:ext cx="7086600" cy="1631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45720" rIns="457056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“</a:t>
            </a:r>
            <a:r>
              <a:rPr lang="en-US" sz="3200" dirty="0"/>
              <a:t>We all need people who will give us feedback. </a:t>
            </a:r>
            <a:r>
              <a:rPr lang="en-US" sz="3200" dirty="0" smtClean="0"/>
              <a:t>That is </a:t>
            </a:r>
            <a:r>
              <a:rPr lang="en-US" sz="3200" dirty="0"/>
              <a:t>how we </a:t>
            </a:r>
            <a:r>
              <a:rPr lang="en-US" sz="3200" dirty="0" smtClean="0"/>
              <a:t>improve.”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/>
              <a:t>– Bill Gates</a:t>
            </a:r>
            <a:endParaRPr kumimoji="0" 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292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altLang="en-US" dirty="0" smtClean="0"/>
              <a:t>Outline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r>
              <a:rPr lang="en-US" sz="4000" dirty="0" smtClean="0"/>
              <a:t>Vision and Mission of NBEAC</a:t>
            </a:r>
            <a:endParaRPr lang="en-US" sz="4000" dirty="0"/>
          </a:p>
          <a:p>
            <a:r>
              <a:rPr lang="en-US" sz="4000" dirty="0" smtClean="0"/>
              <a:t>Accreditations Standards</a:t>
            </a:r>
          </a:p>
          <a:p>
            <a:r>
              <a:rPr lang="en-US" sz="4000" dirty="0" smtClean="0"/>
              <a:t>Spirit of Accreditation</a:t>
            </a:r>
            <a:endParaRPr lang="en-US" sz="4000" dirty="0"/>
          </a:p>
          <a:p>
            <a:r>
              <a:rPr lang="en-US" sz="4000" dirty="0" smtClean="0"/>
              <a:t>Summary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703204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432175"/>
            <a:ext cx="7239000" cy="1063625"/>
          </a:xfrm>
        </p:spPr>
        <p:txBody>
          <a:bodyPr>
            <a:normAutofit fontScale="92500"/>
          </a:bodyPr>
          <a:lstStyle/>
          <a:p>
            <a:r>
              <a:rPr lang="en-US" sz="3000" u="sng" dirty="0"/>
              <a:t>Question</a:t>
            </a:r>
            <a:r>
              <a:rPr lang="en-US" sz="3000" dirty="0"/>
              <a:t>: What is the shortest word in the English language containing the letters: “abcdef”? 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NBEAC </a:t>
            </a:r>
            <a:r>
              <a:rPr lang="en-US" dirty="0" smtClean="0"/>
              <a:t>Accreditation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4268550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432175"/>
            <a:ext cx="7239000" cy="2282825"/>
          </a:xfrm>
        </p:spPr>
        <p:txBody>
          <a:bodyPr>
            <a:normAutofit fontScale="92500" lnSpcReduction="10000"/>
          </a:bodyPr>
          <a:lstStyle/>
          <a:p>
            <a:r>
              <a:rPr lang="en-US" sz="3000" u="sng" dirty="0"/>
              <a:t>Question</a:t>
            </a:r>
            <a:r>
              <a:rPr lang="en-US" sz="3000" dirty="0"/>
              <a:t>: What is the shortest word in the English language containing the letters: “abcdef”? </a:t>
            </a:r>
            <a:br>
              <a:rPr lang="en-US" sz="3000" dirty="0"/>
            </a:br>
            <a:r>
              <a:rPr lang="en-US" sz="3000" u="sng" dirty="0"/>
              <a:t>Answer</a:t>
            </a:r>
            <a:r>
              <a:rPr lang="en-US" sz="3000" dirty="0"/>
              <a:t>: feedback. Do not forget feedback is one of the essential elements of good communication.</a:t>
            </a:r>
            <a:endParaRPr lang="en-US" dirty="0"/>
          </a:p>
          <a:p>
            <a:pPr algn="r"/>
            <a:r>
              <a:rPr lang="en-US" sz="3000" i="1" dirty="0"/>
              <a:t>~ </a:t>
            </a:r>
            <a:r>
              <a:rPr lang="en-US" sz="3000" dirty="0"/>
              <a:t>Anonymous 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NBEAC </a:t>
            </a:r>
            <a:r>
              <a:rPr lang="en-US" dirty="0"/>
              <a:t>Accreditation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54143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r>
              <a:rPr lang="en-US" dirty="0"/>
              <a:t>Vision and Mission of </a:t>
            </a:r>
            <a:r>
              <a:rPr lang="en-US" dirty="0" smtClean="0"/>
              <a:t>NBEAC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lnSpcReduction="10000"/>
          </a:bodyPr>
          <a:lstStyle/>
          <a:p>
            <a:r>
              <a:rPr lang="en-US" sz="3200" dirty="0" smtClean="0"/>
              <a:t>Vision</a:t>
            </a:r>
          </a:p>
          <a:p>
            <a:pPr marL="365760" lvl="1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“Enhancing the Quality of Business Education”</a:t>
            </a:r>
          </a:p>
          <a:p>
            <a:r>
              <a:rPr lang="en-US" sz="3200" dirty="0" smtClean="0"/>
              <a:t>Mission (Proposed)</a:t>
            </a:r>
          </a:p>
          <a:p>
            <a:pPr lvl="1"/>
            <a:r>
              <a:rPr lang="en-US" dirty="0"/>
              <a:t>Ensure member institutions surpass the minimum threshold requirements of accreditation of a business or business related degree </a:t>
            </a:r>
            <a:r>
              <a:rPr lang="en-US" dirty="0" smtClean="0"/>
              <a:t>program</a:t>
            </a:r>
            <a:endParaRPr lang="en-US" dirty="0"/>
          </a:p>
          <a:p>
            <a:pPr lvl="1"/>
            <a:r>
              <a:rPr lang="en-US" dirty="0"/>
              <a:t>Provide training and support for enhancing the quality of accredited degree programs and employment prospects of graduates</a:t>
            </a:r>
          </a:p>
          <a:p>
            <a:pPr lvl="1"/>
            <a:r>
              <a:rPr lang="en-US" dirty="0"/>
              <a:t>Build capacity for the faculty, staff and administrative support of member </a:t>
            </a:r>
            <a:r>
              <a:rPr lang="en-US" dirty="0" smtClean="0"/>
              <a:t>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6701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altLang="en-US" dirty="0" smtClean="0"/>
              <a:t>Accreditation Standards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 lvl="0"/>
            <a:r>
              <a:rPr lang="en-US" sz="3200" dirty="0"/>
              <a:t>Strategic Management</a:t>
            </a:r>
          </a:p>
          <a:p>
            <a:pPr lvl="0"/>
            <a:r>
              <a:rPr lang="en-US" sz="3200" dirty="0"/>
              <a:t>Curriculum</a:t>
            </a:r>
          </a:p>
          <a:p>
            <a:pPr lvl="0"/>
            <a:r>
              <a:rPr lang="en-US" sz="3200" dirty="0"/>
              <a:t>Students</a:t>
            </a:r>
          </a:p>
          <a:p>
            <a:pPr lvl="0"/>
            <a:r>
              <a:rPr lang="en-US" sz="3200" dirty="0"/>
              <a:t>Faculty</a:t>
            </a:r>
          </a:p>
          <a:p>
            <a:r>
              <a:rPr lang="en-US" sz="3200" dirty="0" smtClean="0"/>
              <a:t>Research and Development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Social Responsibility</a:t>
            </a:r>
          </a:p>
          <a:p>
            <a:pPr lvl="0"/>
            <a:r>
              <a:rPr lang="en-US" sz="3200" dirty="0"/>
              <a:t>Resources</a:t>
            </a:r>
          </a:p>
          <a:p>
            <a:pPr lvl="0"/>
            <a:r>
              <a:rPr lang="en-US" sz="3200" dirty="0"/>
              <a:t>Students Placement and External Linkages</a:t>
            </a:r>
          </a:p>
          <a:p>
            <a:pPr lvl="0"/>
            <a:r>
              <a:rPr lang="en-US" sz="3200" dirty="0"/>
              <a:t>Admission and </a:t>
            </a:r>
            <a:r>
              <a:rPr lang="en-US" sz="3200" dirty="0" smtClean="0"/>
              <a:t>Examination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529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 smtClean="0"/>
              <a:t>Proformae</a:t>
            </a:r>
            <a:r>
              <a:rPr lang="en-US" altLang="en-US" dirty="0" smtClean="0"/>
              <a:t> 1: Strategic Management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Autonomy</a:t>
            </a:r>
          </a:p>
          <a:p>
            <a:r>
              <a:rPr lang="en-US" sz="3600" dirty="0" smtClean="0"/>
              <a:t>Financial support</a:t>
            </a:r>
          </a:p>
          <a:p>
            <a:r>
              <a:rPr lang="en-US" sz="3600" dirty="0" smtClean="0"/>
              <a:t>External participation in academic governance</a:t>
            </a:r>
          </a:p>
          <a:p>
            <a:r>
              <a:rPr lang="en-US" sz="3600" dirty="0" smtClean="0"/>
              <a:t>Internal governance</a:t>
            </a:r>
          </a:p>
          <a:p>
            <a:r>
              <a:rPr lang="en-US" sz="3600" dirty="0" smtClean="0"/>
              <a:t>Sense of vision and mission</a:t>
            </a:r>
          </a:p>
          <a:p>
            <a:r>
              <a:rPr lang="en-US" sz="3600" dirty="0" smtClean="0"/>
              <a:t>Credibility of strategic planning and positioning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267903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Strategic Management: Autonomy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378952" cy="4648200"/>
          </a:xfrm>
        </p:spPr>
        <p:txBody>
          <a:bodyPr>
            <a:normAutofit/>
          </a:bodyPr>
          <a:lstStyle/>
          <a:p>
            <a:pPr lvl="0"/>
            <a:r>
              <a:rPr lang="en-US" sz="2800" u="sng" dirty="0" smtClean="0"/>
              <a:t>Academic:</a:t>
            </a:r>
            <a:r>
              <a:rPr lang="en-US" sz="2800" dirty="0" smtClean="0"/>
              <a:t> Functioning of statutory bodies demonstrate a strong evidence of a fair, logical, consistent, transparent, effective and efficient decision making</a:t>
            </a:r>
          </a:p>
          <a:p>
            <a:pPr lvl="0"/>
            <a:r>
              <a:rPr lang="en-US" sz="2800" u="sng" dirty="0" smtClean="0"/>
              <a:t>Administrative:</a:t>
            </a:r>
            <a:r>
              <a:rPr lang="en-US" sz="2800" dirty="0" smtClean="0"/>
              <a:t> The school and academic units head always function in a fair, logical, consistent, transparent, independent, efficient and effective manner in accordance with the policy guidelines of the institution</a:t>
            </a:r>
          </a:p>
          <a:p>
            <a:r>
              <a:rPr lang="en-US" sz="2800" u="sng" dirty="0" smtClean="0"/>
              <a:t>Financial:</a:t>
            </a:r>
            <a:r>
              <a:rPr lang="en-US" sz="2800" dirty="0" smtClean="0"/>
              <a:t> The school has a complete authority to disburse an appropriately allocated and documented budget</a:t>
            </a:r>
          </a:p>
        </p:txBody>
      </p:sp>
    </p:spTree>
    <p:extLst>
      <p:ext uri="{BB962C8B-B14F-4D97-AF65-F5344CB8AC3E}">
        <p14:creationId xmlns:p14="http://schemas.microsoft.com/office/powerpoint/2010/main" val="35071611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Strategic Management: Autonomy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200" y="6096000"/>
            <a:ext cx="898739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4625" marR="0" lvl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sz="14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4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Includes b</a:t>
            </a:r>
            <a:r>
              <a:rPr kumimoji="0" lang="en-US" alt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oard of studies, board of faculty, board of advanced studies and research, academic council or equivalent</a:t>
            </a:r>
            <a:endParaRPr kumimoji="0" lang="en-US" altLang="en-US" sz="14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174625" marR="0" lvl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2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	The “Business School” broadly refers to all departments, schools or colleges offering a degree in business administration, 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management sciences, commerce, public administration or related areas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063174"/>
              </p:ext>
            </p:extLst>
          </p:nvPr>
        </p:nvGraphicFramePr>
        <p:xfrm>
          <a:off x="0" y="1219200"/>
          <a:ext cx="9143999" cy="4922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1104"/>
                <a:gridCol w="2411104"/>
                <a:gridCol w="2320119"/>
                <a:gridCol w="2001672"/>
              </a:tblGrid>
              <a:tr h="2140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W=4 (Exceeds the standards)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latin typeface="+mj-lt"/>
                        </a:rPr>
                        <a:t>X =3 (Meets the standard)</a:t>
                      </a: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Y=2 (Minor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Z=0 (Major Deficiency)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1023" marR="61023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32254">
                <a:tc>
                  <a:txBody>
                    <a:bodyPr/>
                    <a:lstStyle/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Academic: The functioning of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statutory bodies</a:t>
                      </a:r>
                      <a:r>
                        <a:rPr lang="en-US" sz="1400" b="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business school</a:t>
                      </a:r>
                      <a:r>
                        <a:rPr lang="en-US" sz="1400" b="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demonstrate a strong evidence of a fair, logical, consistent, transparent, effective and efficient decision making.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Administrative: The head of business school and academic departmental heads are in place and functional. In addition, they always function in a fair, logical, consistent, transparent, independent, efficient and effective manner in accordance with policy guidelines of the institution.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Financial: The school has a complete authority to disburse an appropriately allocated and documented budget.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latin typeface="+mn-lt"/>
                        </a:rPr>
                        <a:t>Academic: The functioning of the statutory bodies of the business school demonstrate a clear evidence of a fair, logical, consistent, transparent and effective decision making.</a:t>
                      </a: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latin typeface="+mn-lt"/>
                        </a:rPr>
                        <a:t>Administrative: The head of business school and academic departmental heads are in place and functional. Also, they function in a fair, logical, consistent, transparent, independent and effective manner in accordance with policy guidelines of the institution. </a:t>
                      </a: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latin typeface="+mn-lt"/>
                        </a:rPr>
                        <a:t>Financial: The school has an adequate authority to disburse an appropriately allocated and documented budget.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Academic: The functioning of the statutory bodies of the business school demonstrate some evidence of a fair, logical, consistent and transparent decision making.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Administrative: The head of business school and academic departmental heads are in place and functional. They usually function in a fair, logical, consistent, transparent, independent and effective manner in accordance with policy guidelines of the institution. 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Financial: The school has some authority to disburse an appropriately allocated and documented budget.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Academic: The functioning of the statutory bodies of the business school is either non-existent or demonstrate a low level involvement in the decision making.</a:t>
                      </a: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Administrative: The head of business school or academic departmental heads are neither in place nor completely functional. Also, the functioning is not in a fair, logical, consistent, transparent or independent manner. </a:t>
                      </a:r>
                    </a:p>
                    <a:p>
                      <a:pPr marL="137160" marR="0" lvl="0" indent="-137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Financial: The school has no authority to disburse an allocated budget.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684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3221</TotalTime>
  <Words>2268</Words>
  <Application>Microsoft Office PowerPoint</Application>
  <PresentationFormat>On-screen Show (4:3)</PresentationFormat>
  <Paragraphs>181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Tw Cen MT</vt:lpstr>
      <vt:lpstr>Wingdings</vt:lpstr>
      <vt:lpstr>Wingdings 2</vt:lpstr>
      <vt:lpstr>Median</vt:lpstr>
      <vt:lpstr>Custom Design</vt:lpstr>
      <vt:lpstr>NBEAC Accreditation of a Business School</vt:lpstr>
      <vt:lpstr>Outline </vt:lpstr>
      <vt:lpstr>NBEAC Accreditation</vt:lpstr>
      <vt:lpstr>NBEAC Accreditation</vt:lpstr>
      <vt:lpstr>Vision and Mission of NBEAC </vt:lpstr>
      <vt:lpstr>Accreditation Standards </vt:lpstr>
      <vt:lpstr>Proformae 1: Strategic Management </vt:lpstr>
      <vt:lpstr>Strategic Management: Autonomy </vt:lpstr>
      <vt:lpstr>Strategic Management: Autonomy </vt:lpstr>
      <vt:lpstr>Strategic Management: Financial Support </vt:lpstr>
      <vt:lpstr>Strategic Management:  External Participation in Academic Bodies4 </vt:lpstr>
      <vt:lpstr>Strategic Management:  Internal Governance</vt:lpstr>
      <vt:lpstr>Strategic Management:  Sense of Vision and Mission</vt:lpstr>
      <vt:lpstr>Strategic Management:  Credibility of Strategic Planning and Positioning</vt:lpstr>
      <vt:lpstr>Spirit of Accreditation </vt:lpstr>
      <vt:lpstr>Summary </vt:lpstr>
      <vt:lpstr>Concluding Thought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Shaukat Brah</dc:creator>
  <cp:lastModifiedBy>Shaukat Brah</cp:lastModifiedBy>
  <cp:revision>307</cp:revision>
  <cp:lastPrinted>2016-09-14T13:53:40Z</cp:lastPrinted>
  <dcterms:created xsi:type="dcterms:W3CDTF">2010-08-15T06:26:49Z</dcterms:created>
  <dcterms:modified xsi:type="dcterms:W3CDTF">2017-04-26T07:24:25Z</dcterms:modified>
</cp:coreProperties>
</file>